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9"/>
  </p:handoutMasterIdLst>
  <p:sldIdLst>
    <p:sldId id="256" r:id="rId3"/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9" r:id="rId23"/>
    <p:sldId id="280" r:id="rId24"/>
    <p:sldId id="275" r:id="rId25"/>
    <p:sldId id="276" r:id="rId26"/>
    <p:sldId id="277" r:id="rId27"/>
    <p:sldId id="278" r:id="rId28"/>
  </p:sldIdLst>
  <p:sldSz cx="9144000" cy="6858000" type="screen4x3"/>
  <p:notesSz cx="6858000" cy="9144000"/>
  <p:custDataLst>
    <p:tags r:id="rId3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0000"/>
    <a:srgbClr val="FFF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536" y="-114"/>
      </p:cViewPr>
      <p:guideLst>
        <p:guide orient="horz" pos="2160"/>
        <p:guide pos="292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3" Type="http://schemas.openxmlformats.org/officeDocument/2006/relationships/tags" Target="tags/tag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5" Type="http://schemas.openxmlformats.org/officeDocument/2006/relationships/image" Target="../media/image30.wmf"/><Relationship Id="rId4" Type="http://schemas.openxmlformats.org/officeDocument/2006/relationships/image" Target="../media/image29.wmf"/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wmf"/><Relationship Id="rId1" Type="http://schemas.openxmlformats.org/officeDocument/2006/relationships/oleObject" Target="../embeddings/oleObject9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wmf"/><Relationship Id="rId1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wmf"/><Relationship Id="rId1" Type="http://schemas.openxmlformats.org/officeDocument/2006/relationships/oleObject" Target="../embeddings/oleObject11.bin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image" Target="../media/image29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7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26.wmf"/><Relationship Id="rId12" Type="http://schemas.openxmlformats.org/officeDocument/2006/relationships/vmlDrawing" Target="../drawings/vmlDrawing9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0.wmf"/><Relationship Id="rId1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hyperlink" Target="http://item.taobao.com/item.htm?spm=a230r.1.14.12.i2yC8b&amp;id=37860258380&amp;ns=1&amp;abbucket=14" TargetMode="Externa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wmf"/><Relationship Id="rId2" Type="http://schemas.openxmlformats.org/officeDocument/2006/relationships/oleObject" Target="../embeddings/oleObject18.bin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0.bin"/><Relationship Id="rId3" Type="http://schemas.openxmlformats.org/officeDocument/2006/relationships/image" Target="../media/image36.wmf"/><Relationship Id="rId2" Type="http://schemas.openxmlformats.org/officeDocument/2006/relationships/oleObject" Target="../embeddings/oleObject19.bin"/><Relationship Id="rId1" Type="http://schemas.openxmlformats.org/officeDocument/2006/relationships/image" Target="../media/image35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3.wmf"/><Relationship Id="rId1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8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/>
          </p:cNvSpPr>
          <p:nvPr>
            <p:ph type="ctrTitle"/>
          </p:nvPr>
        </p:nvSpPr>
        <p:spPr>
          <a:xfrm>
            <a:off x="685800" y="1877060"/>
            <a:ext cx="7772400" cy="1470025"/>
          </a:xfrm>
        </p:spPr>
        <p:txBody>
          <a:bodyPr vert="horz" wrap="square" lIns="91440" tIns="45720" rIns="91440" bIns="45720" anchor="ctr"/>
          <a:p>
            <a:pPr eaLnBrk="1" hangingPunct="1">
              <a:buClrTx/>
              <a:buSzTx/>
              <a:buFontTx/>
            </a:pPr>
            <a:r>
              <a:rPr lang="zh-CN" altLang="en-US" sz="48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实用音频放大器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3075" name="Rectangle 3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anchor="t"/>
          <a:p>
            <a:pPr eaLnBrk="1" hangingPunct="1">
              <a:buClrTx/>
              <a:buSzTx/>
              <a:buFontTx/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胡鸿志</a:t>
            </a: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eaLnBrk="1" hangingPunct="1">
              <a:buClrTx/>
              <a:buSzTx/>
              <a:buFontTx/>
            </a:pP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2019.3.30</a:t>
            </a:r>
            <a:endParaRPr lang="en-US" altLang="zh-CN" sz="28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2"/>
          <p:cNvSpPr>
            <a:spLocks noGrp="1"/>
          </p:cNvSpPr>
          <p:nvPr>
            <p:ph type="title"/>
          </p:nvPr>
        </p:nvSpPr>
        <p:spPr>
          <a:xfrm>
            <a:off x="457200" y="459740"/>
            <a:ext cx="8229600" cy="753110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前置放大器电路</a:t>
            </a:r>
            <a:endParaRPr lang="zh-CN" altLang="en-US" sz="4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267" name="Picture 4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16585" y="2134235"/>
            <a:ext cx="8153400" cy="3494088"/>
          </a:xfrm>
        </p:spPr>
      </p:pic>
      <p:sp>
        <p:nvSpPr>
          <p:cNvPr id="10243" name="Rectangle 3"/>
          <p:cNvSpPr>
            <a:spLocks noGrp="1"/>
          </p:cNvSpPr>
          <p:nvPr/>
        </p:nvSpPr>
        <p:spPr>
          <a:xfrm>
            <a:off x="457200" y="151511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sz="2400" dirty="0"/>
              <a:t>两级放大电路的方案。</a:t>
            </a:r>
            <a:endParaRPr lang="zh-CN" altLang="en-US" dirty="0"/>
          </a:p>
          <a:p>
            <a:pPr eaLnBrk="1" hangingPunct="1"/>
            <a:endParaRPr lang="en-US" altLang="zh-CN" dirty="0"/>
          </a:p>
        </p:txBody>
      </p:sp>
      <p:grpSp>
        <p:nvGrpSpPr>
          <p:cNvPr id="8" name="组合 5"/>
          <p:cNvGrpSpPr/>
          <p:nvPr/>
        </p:nvGrpSpPr>
        <p:grpSpPr>
          <a:xfrm>
            <a:off x="3404870" y="5161280"/>
            <a:ext cx="5229860" cy="1480185"/>
            <a:chOff x="5042" y="4987"/>
            <a:chExt cx="10024" cy="2721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2" y="5018"/>
              <a:ext cx="3204" cy="26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2" y="5043"/>
              <a:ext cx="3380" cy="2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62" y="4987"/>
              <a:ext cx="4005" cy="26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805180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功率放大电路</a:t>
            </a:r>
            <a:endParaRPr lang="zh-CN" altLang="en-US" sz="4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1" name="Rectangle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6096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sz="2400" dirty="0"/>
              <a:t>采用甲乙类互补推挽结构</a:t>
            </a:r>
            <a:endParaRPr lang="zh-CN" altLang="en-US" sz="2400" dirty="0"/>
          </a:p>
        </p:txBody>
      </p:sp>
      <p:pic>
        <p:nvPicPr>
          <p:cNvPr id="12292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828800"/>
            <a:ext cx="3197225" cy="4038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3" name="Text Box 5"/>
          <p:cNvSpPr txBox="1"/>
          <p:nvPr/>
        </p:nvSpPr>
        <p:spPr>
          <a:xfrm>
            <a:off x="609600" y="5943600"/>
            <a:ext cx="79248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D1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D2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用于减小或消除交越失真    </a:t>
            </a: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T3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T4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用于减小或消除交越失真</a:t>
            </a:r>
            <a:r>
              <a:rPr lang="zh-CN" altLang="en-US" sz="2000" dirty="0">
                <a:latin typeface="Arial" panose="020B0604020202020204" pitchFamily="34" charset="0"/>
              </a:rPr>
              <a:t> </a:t>
            </a:r>
            <a:endParaRPr lang="zh-CN" altLang="en-US" sz="2000" dirty="0">
              <a:latin typeface="Arial" panose="020B0604020202020204" pitchFamily="34" charset="0"/>
            </a:endParaRPr>
          </a:p>
        </p:txBody>
      </p:sp>
      <p:pic>
        <p:nvPicPr>
          <p:cNvPr id="12294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828800"/>
            <a:ext cx="3197225" cy="403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推荐电路</a:t>
            </a:r>
            <a:endParaRPr lang="zh-CN" altLang="en-US" sz="4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315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066800"/>
            <a:ext cx="8686800" cy="4260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6" name="Text Box 7"/>
          <p:cNvSpPr txBox="1"/>
          <p:nvPr/>
        </p:nvSpPr>
        <p:spPr>
          <a:xfrm>
            <a:off x="381000" y="5562600"/>
            <a:ext cx="8382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TIP122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hFE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值为</a:t>
            </a: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1000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，所需驱动电流：</a:t>
            </a: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1.6</a:t>
            </a: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A÷1000=1.6mA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NE5532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能满足驱动要求。</a:t>
            </a:r>
            <a:endParaRPr lang="zh-CN" altLang="en-US" sz="2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Rectangle 3"/>
          <p:cNvSpPr>
            <a:spLocks noGrp="1"/>
          </p:cNvSpPr>
          <p:nvPr>
            <p:ph idx="1"/>
          </p:nvPr>
        </p:nvSpPr>
        <p:spPr>
          <a:xfrm>
            <a:off x="685800" y="533400"/>
            <a:ext cx="609600" cy="3863340"/>
          </a:xfrm>
        </p:spPr>
        <p:txBody>
          <a:bodyPr vert="horz" wrap="square" lIns="91440" tIns="45720" rIns="91440" bIns="45720" anchor="t"/>
          <a:p>
            <a:pPr algn="ctr" eaLnBrk="1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全</a:t>
            </a:r>
            <a:endParaRPr lang="zh-CN" altLang="en-US" sz="36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分</a:t>
            </a:r>
            <a:endParaRPr lang="zh-CN" altLang="en-US" sz="36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立</a:t>
            </a:r>
            <a:endParaRPr lang="zh-CN" altLang="en-US" sz="36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altLang="en-US" sz="36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件</a:t>
            </a:r>
            <a:endParaRPr lang="zh-CN" altLang="en-US" sz="36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功</a:t>
            </a:r>
            <a:endParaRPr lang="zh-CN" altLang="en-US" sz="36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放</a:t>
            </a:r>
            <a:endParaRPr lang="zh-CN" altLang="en-US" sz="36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339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750" y="370840"/>
            <a:ext cx="7042785" cy="5915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4"/>
          <p:cNvSpPr>
            <a:spLocks noGrp="1"/>
          </p:cNvSpPr>
          <p:nvPr>
            <p:ph idx="1"/>
          </p:nvPr>
        </p:nvSpPr>
        <p:spPr>
          <a:xfrm>
            <a:off x="2362200" y="228600"/>
            <a:ext cx="3820795" cy="685800"/>
          </a:xfrm>
        </p:spPr>
        <p:txBody>
          <a:bodyPr vert="horz" wrap="square" lIns="91440" tIns="45720" rIns="91440" bIns="45720" anchor="t"/>
          <a:p>
            <a:pPr algn="ctr" eaLnBrk="1" hangingPunct="1">
              <a:buNone/>
            </a:pPr>
            <a:r>
              <a:rPr lang="zh-CN" altLang="en-US" sz="36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全分立元件功放</a:t>
            </a:r>
            <a:endParaRPr lang="zh-CN" altLang="en-US" sz="36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363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085" y="1087120"/>
            <a:ext cx="7924800" cy="548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Rectangle 2"/>
          <p:cNvSpPr>
            <a:spLocks noGrp="1"/>
          </p:cNvSpPr>
          <p:nvPr>
            <p:ph type="title"/>
          </p:nvPr>
        </p:nvSpPr>
        <p:spPr>
          <a:xfrm>
            <a:off x="457835" y="267653"/>
            <a:ext cx="8229600" cy="715962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音调控制电路</a:t>
            </a:r>
            <a:endParaRPr lang="zh-CN" altLang="en-US" sz="4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387" name="Rectangle 4"/>
          <p:cNvSpPr/>
          <p:nvPr/>
        </p:nvSpPr>
        <p:spPr>
          <a:xfrm>
            <a:off x="840740" y="1214755"/>
            <a:ext cx="3505200" cy="457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/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①衰减式音调控制电路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934085" y="1671955"/>
          <a:ext cx="7276465" cy="40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7270750" imgH="4070350" progId="Paint.Picture">
                  <p:embed/>
                </p:oleObj>
              </mc:Choice>
              <mc:Fallback>
                <p:oleObj name="" r:id="rId1" imgW="7270750" imgH="40703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34085" y="1671955"/>
                        <a:ext cx="7276465" cy="407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326390" y="3097530"/>
            <a:ext cx="2899410" cy="872490"/>
            <a:chOff x="648" y="5258"/>
            <a:chExt cx="4566" cy="1374"/>
          </a:xfrm>
        </p:grpSpPr>
        <p:sp>
          <p:nvSpPr>
            <p:cNvPr id="10" name="圆角矩形标注 9"/>
            <p:cNvSpPr/>
            <p:nvPr/>
          </p:nvSpPr>
          <p:spPr>
            <a:xfrm>
              <a:off x="648" y="5258"/>
              <a:ext cx="4566" cy="1374"/>
            </a:xfrm>
            <a:prstGeom prst="wedgeRoundRectCallout">
              <a:avLst>
                <a:gd name="adj1" fmla="val 66688"/>
                <a:gd name="adj2" fmla="val -41630"/>
                <a:gd name="adj3" fmla="val 16667"/>
              </a:avLst>
            </a:prstGeom>
            <a:solidFill>
              <a:srgbClr val="FFFFCD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20" y="5258"/>
              <a:ext cx="4469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电容C1、C2的容量要高于C3、C4（注意单位）。</a:t>
              </a:r>
              <a:endParaRPr lang="zh-CN" altLang="en-US" sz="2000">
                <a:solidFill>
                  <a:srgbClr val="840000"/>
                </a:solidFill>
                <a:effectLst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97900" y="5645785"/>
            <a:ext cx="7818120" cy="872490"/>
            <a:chOff x="768" y="5258"/>
            <a:chExt cx="4566" cy="1374"/>
          </a:xfrm>
        </p:grpSpPr>
        <p:sp>
          <p:nvSpPr>
            <p:cNvPr id="13" name="圆角矩形标注 12"/>
            <p:cNvSpPr/>
            <p:nvPr/>
          </p:nvSpPr>
          <p:spPr>
            <a:xfrm>
              <a:off x="768" y="5258"/>
              <a:ext cx="4566" cy="1374"/>
            </a:xfrm>
            <a:prstGeom prst="wedgeRoundRectCallout">
              <a:avLst>
                <a:gd name="adj1" fmla="val 3764"/>
                <a:gd name="adj2" fmla="val -72561"/>
                <a:gd name="adj3" fmla="val 16667"/>
              </a:avLst>
            </a:prstGeom>
            <a:solidFill>
              <a:srgbClr val="FFFFCD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55" y="5258"/>
              <a:ext cx="4469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W1和W2的阻值远大于R1、R2 ，并且W1 、W2 分别只对高音、低音起调节作用，调节时中音的增益基本不变，其值约等于R2/R1</a:t>
              </a: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。</a:t>
              </a:r>
              <a:endParaRPr lang="zh-CN" altLang="en-US" sz="2000">
                <a:solidFill>
                  <a:srgbClr val="840000"/>
                </a:solidFill>
                <a:effectLst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430395" y="657225"/>
            <a:ext cx="4359275" cy="872490"/>
            <a:chOff x="648" y="5258"/>
            <a:chExt cx="4566" cy="1374"/>
          </a:xfrm>
        </p:grpSpPr>
        <p:sp>
          <p:nvSpPr>
            <p:cNvPr id="17" name="圆角矩形标注 16"/>
            <p:cNvSpPr/>
            <p:nvPr/>
          </p:nvSpPr>
          <p:spPr>
            <a:xfrm>
              <a:off x="648" y="5258"/>
              <a:ext cx="4566" cy="1374"/>
            </a:xfrm>
            <a:prstGeom prst="wedgeRoundRectCallout">
              <a:avLst>
                <a:gd name="adj1" fmla="val -38425"/>
                <a:gd name="adj2" fmla="val 69796"/>
                <a:gd name="adj3" fmla="val 16667"/>
              </a:avLst>
            </a:prstGeom>
            <a:solidFill>
              <a:srgbClr val="FFFFCD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20" y="5258"/>
              <a:ext cx="4386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当低音电位器W1 滑动臂向左端移动时，C1 视为短路，低音获得提升。</a:t>
              </a:r>
              <a:endParaRPr lang="zh-CN" altLang="en-US" sz="2000">
                <a:solidFill>
                  <a:srgbClr val="840000"/>
                </a:solidFill>
                <a:effectLst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Rectang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音调控制电路</a:t>
            </a:r>
            <a:endParaRPr lang="zh-CN" altLang="en-US" sz="4000" dirty="0"/>
          </a:p>
        </p:txBody>
      </p:sp>
      <p:sp>
        <p:nvSpPr>
          <p:cNvPr id="16387" name="Rectangle 4"/>
          <p:cNvSpPr/>
          <p:nvPr/>
        </p:nvSpPr>
        <p:spPr>
          <a:xfrm>
            <a:off x="840740" y="1214755"/>
            <a:ext cx="5840730" cy="457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l"/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charset="0"/>
                <a:ea typeface="楷体" panose="02010609060101010101" charset="-122"/>
              </a:rPr>
              <a:t>②负反馈式高低音调节的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音调控制电路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816610" y="1885315"/>
          <a:ext cx="7510780" cy="3895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8121650" imgH="4133850" progId="Paint.Picture">
                  <p:embed/>
                </p:oleObj>
              </mc:Choice>
              <mc:Fallback>
                <p:oleObj name="" r:id="rId1" imgW="8121650" imgH="41338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16610" y="1885315"/>
                        <a:ext cx="7510780" cy="3895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5211445" y="1613535"/>
            <a:ext cx="3353435" cy="490220"/>
            <a:chOff x="648" y="5258"/>
            <a:chExt cx="4566" cy="1374"/>
          </a:xfrm>
        </p:grpSpPr>
        <p:sp>
          <p:nvSpPr>
            <p:cNvPr id="10" name="圆角矩形标注 9"/>
            <p:cNvSpPr/>
            <p:nvPr/>
          </p:nvSpPr>
          <p:spPr>
            <a:xfrm>
              <a:off x="648" y="5258"/>
              <a:ext cx="4566" cy="1374"/>
            </a:xfrm>
            <a:prstGeom prst="wedgeRoundRectCallout">
              <a:avLst>
                <a:gd name="adj1" fmla="val -40645"/>
                <a:gd name="adj2" fmla="val 84326"/>
                <a:gd name="adj3" fmla="val 16667"/>
              </a:avLst>
            </a:prstGeom>
            <a:solidFill>
              <a:srgbClr val="FFFFCD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20" y="5258"/>
              <a:ext cx="4469" cy="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反馈的存在使得信噪比较高。</a:t>
              </a:r>
              <a:endParaRPr lang="zh-CN" altLang="en-US" sz="2000">
                <a:solidFill>
                  <a:srgbClr val="840000"/>
                </a:solidFill>
                <a:effectLst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44870" y="4771390"/>
            <a:ext cx="3055620" cy="1572260"/>
            <a:chOff x="648" y="5258"/>
            <a:chExt cx="4566" cy="1374"/>
          </a:xfrm>
        </p:grpSpPr>
        <p:sp>
          <p:nvSpPr>
            <p:cNvPr id="6" name="圆角矩形标注 5"/>
            <p:cNvSpPr/>
            <p:nvPr/>
          </p:nvSpPr>
          <p:spPr>
            <a:xfrm>
              <a:off x="648" y="5258"/>
              <a:ext cx="4566" cy="1374"/>
            </a:xfrm>
            <a:prstGeom prst="wedgeRoundRectCallout">
              <a:avLst>
                <a:gd name="adj1" fmla="val 4197"/>
                <a:gd name="adj2" fmla="val -87681"/>
                <a:gd name="adj3" fmla="val 16667"/>
              </a:avLst>
            </a:prstGeom>
            <a:solidFill>
              <a:srgbClr val="FFFFCD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20" y="5258"/>
              <a:ext cx="4469" cy="1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负反馈式音调控制电路的噪声和失真较小，但调节范围受最大负反馈量的限制，调节范围不大。</a:t>
              </a:r>
              <a:endParaRPr lang="zh-CN" altLang="en-US" sz="2000">
                <a:solidFill>
                  <a:srgbClr val="840000"/>
                </a:solidFill>
                <a:effectLst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5" name="Rectangle 5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747395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音调控制电路</a:t>
            </a:r>
            <a:endParaRPr lang="zh-CN" altLang="en-US" sz="4000" dirty="0"/>
          </a:p>
        </p:txBody>
      </p:sp>
      <p:graphicFrame>
        <p:nvGraphicFramePr>
          <p:cNvPr id="3" name="内容占位符 2"/>
          <p:cNvGraphicFramePr>
            <a:graphicFrameLocks noChangeAspect="1"/>
          </p:cNvGraphicFramePr>
          <p:nvPr>
            <p:ph idx="1"/>
          </p:nvPr>
        </p:nvGraphicFramePr>
        <p:xfrm>
          <a:off x="923925" y="1993265"/>
          <a:ext cx="7296150" cy="3939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7537450" imgH="4121150" progId="Paint.Picture">
                  <p:embed/>
                </p:oleObj>
              </mc:Choice>
              <mc:Fallback>
                <p:oleObj name="" r:id="rId1" imgW="7537450" imgH="41211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23925" y="1993265"/>
                        <a:ext cx="7296150" cy="3939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Rectangle 4"/>
          <p:cNvSpPr/>
          <p:nvPr/>
        </p:nvSpPr>
        <p:spPr>
          <a:xfrm>
            <a:off x="840740" y="1214755"/>
            <a:ext cx="5840730" cy="457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l"/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charset="0"/>
                <a:ea typeface="楷体" panose="02010609060101010101" charset="-122"/>
              </a:rPr>
              <a:t>③衰减负反馈混合式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音调控制电路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481955" y="1507490"/>
            <a:ext cx="3456155" cy="1198880"/>
            <a:chOff x="720" y="5258"/>
            <a:chExt cx="4570" cy="1390"/>
          </a:xfrm>
        </p:grpSpPr>
        <p:sp>
          <p:nvSpPr>
            <p:cNvPr id="10" name="圆角矩形标注 9"/>
            <p:cNvSpPr/>
            <p:nvPr/>
          </p:nvSpPr>
          <p:spPr>
            <a:xfrm>
              <a:off x="720" y="5274"/>
              <a:ext cx="4566" cy="1374"/>
            </a:xfrm>
            <a:prstGeom prst="wedgeRoundRectCallout">
              <a:avLst>
                <a:gd name="adj1" fmla="val -48940"/>
                <a:gd name="adj2" fmla="val 65763"/>
                <a:gd name="adj3" fmla="val 16667"/>
              </a:avLst>
            </a:prstGeom>
            <a:solidFill>
              <a:srgbClr val="FFFFCD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21" y="5258"/>
              <a:ext cx="4469" cy="1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具有衰减式和负反馈式音调控制电路的优点，即电路的失真很小并且控制范围很宽。</a:t>
              </a:r>
              <a:endParaRPr lang="zh-CN" altLang="en-US" sz="2000">
                <a:solidFill>
                  <a:srgbClr val="840000"/>
                </a:solidFill>
                <a:effectLst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12" name="Rectangle 4"/>
          <p:cNvSpPr/>
          <p:nvPr/>
        </p:nvSpPr>
        <p:spPr>
          <a:xfrm>
            <a:off x="2202180" y="5932805"/>
            <a:ext cx="6017895" cy="457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l">
              <a:buClrTx/>
              <a:buSzTx/>
              <a:buFontTx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Calibri" panose="020F0502020204030204" charset="0"/>
                <a:ea typeface="楷体" panose="02010609060101010101" charset="-122"/>
              </a:rPr>
              <a:t>注：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Calibri" panose="020F0502020204030204" charset="0"/>
                <a:ea typeface="楷体" panose="02010609060101010101" charset="-122"/>
                <a:sym typeface="+mn-ea"/>
              </a:rPr>
              <a:t>参考《常用音调控制电路解析与设计》（张墅）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Calibri" panose="020F0502020204030204" charset="0"/>
              <a:ea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61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4550" y="2420620"/>
            <a:ext cx="3673475" cy="2016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745490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数字音量控制电路 </a:t>
            </a:r>
            <a:endParaRPr lang="zh-CN" altLang="en-US" sz="4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459" name="Text Box 4"/>
          <p:cNvSpPr txBox="1"/>
          <p:nvPr/>
        </p:nvSpPr>
        <p:spPr>
          <a:xfrm>
            <a:off x="609600" y="1143000"/>
            <a:ext cx="7772400" cy="14452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10000"/>
              </a:lnSpc>
              <a:spcBef>
                <a:spcPts val="5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accent1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发挥部分</a:t>
            </a:r>
            <a:br>
              <a:rPr lang="zh-CN" altLang="en-US" sz="2000" dirty="0">
                <a:solidFill>
                  <a:schemeClr val="accent1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zh-CN" altLang="en-US" sz="2000" dirty="0">
                <a:solidFill>
                  <a:schemeClr val="accent1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　　</a:t>
            </a:r>
            <a:r>
              <a:rPr sz="2000" dirty="0">
                <a:solidFill>
                  <a:schemeClr val="accent1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⑴ 制作数字音量控制电路（不得采用专用音响音量控制集成电路，可用通用数字电路或单片机控制电路实现），用两只轻触开关分别实现音量的加减，控制等级不少于8级。</a:t>
            </a:r>
            <a:r>
              <a:rPr lang="zh-CN" altLang="en-US" sz="2000" dirty="0">
                <a:latin typeface="Arial" panose="020B0604020202020204" pitchFamily="34" charset="0"/>
              </a:rPr>
              <a:t>　 </a:t>
            </a:r>
            <a:endParaRPr lang="zh-CN" altLang="en-US" sz="2000" dirty="0">
              <a:latin typeface="Arial" panose="020B0604020202020204" pitchFamily="34" charset="0"/>
            </a:endParaRPr>
          </a:p>
        </p:txBody>
      </p:sp>
      <p:pic>
        <p:nvPicPr>
          <p:cNvPr id="19460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70200"/>
            <a:ext cx="3400425" cy="365950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" name="对象 3"/>
          <p:cNvGraphicFramePr/>
          <p:nvPr/>
        </p:nvGraphicFramePr>
        <p:xfrm>
          <a:off x="4107815" y="4382770"/>
          <a:ext cx="4767580" cy="2146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6515100" imgH="3981450" progId="Paint.Picture">
                  <p:embed/>
                </p:oleObj>
              </mc:Choice>
              <mc:Fallback>
                <p:oleObj name="" r:id="rId3" imgW="6515100" imgH="39814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07815" y="4382770"/>
                        <a:ext cx="4767580" cy="2146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Rectangle 2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824865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数字音量控制电路</a:t>
            </a:r>
            <a:endParaRPr lang="zh-CN" altLang="en-US" sz="4000" dirty="0"/>
          </a:p>
        </p:txBody>
      </p:sp>
      <p:grpSp>
        <p:nvGrpSpPr>
          <p:cNvPr id="8" name="组合 7"/>
          <p:cNvGrpSpPr/>
          <p:nvPr/>
        </p:nvGrpSpPr>
        <p:grpSpPr>
          <a:xfrm>
            <a:off x="700405" y="4350385"/>
            <a:ext cx="2621915" cy="2260600"/>
            <a:chOff x="8160" y="2520"/>
            <a:chExt cx="4800" cy="4080"/>
          </a:xfrm>
        </p:grpSpPr>
        <p:sp>
          <p:nvSpPr>
            <p:cNvPr id="7" name="矩形 6"/>
            <p:cNvSpPr/>
            <p:nvPr/>
          </p:nvSpPr>
          <p:spPr>
            <a:xfrm>
              <a:off x="8160" y="2520"/>
              <a:ext cx="4800" cy="4080"/>
            </a:xfrm>
            <a:prstGeom prst="rect">
              <a:avLst/>
            </a:prstGeom>
            <a:solidFill>
              <a:schemeClr val="accent5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8261" y="2657"/>
              <a:ext cx="4594" cy="3835"/>
              <a:chOff x="3231" y="1962"/>
              <a:chExt cx="7936" cy="6874"/>
            </a:xfrm>
          </p:grpSpPr>
          <p:graphicFrame>
            <p:nvGraphicFramePr>
              <p:cNvPr id="2" name="对象 1"/>
              <p:cNvGraphicFramePr/>
              <p:nvPr/>
            </p:nvGraphicFramePr>
            <p:xfrm>
              <a:off x="3231" y="1962"/>
              <a:ext cx="7936" cy="68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" name="" r:id="rId1" imgW="5035550" imgH="4362450" progId="Paint.Picture">
                      <p:embed/>
                    </p:oleObj>
                  </mc:Choice>
                  <mc:Fallback>
                    <p:oleObj name="" r:id="rId1" imgW="5035550" imgH="4362450" progId="Paint.Picture">
                      <p:embed/>
                      <p:pic>
                        <p:nvPicPr>
                          <p:cNvPr id="0" name="图片 2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3231" y="1962"/>
                            <a:ext cx="7936" cy="68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" name="对象 3"/>
              <p:cNvGraphicFramePr/>
              <p:nvPr/>
            </p:nvGraphicFramePr>
            <p:xfrm>
              <a:off x="5457" y="3978"/>
              <a:ext cx="1672" cy="4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" name="" r:id="rId3" imgW="990600" imgH="266700" progId="Paint.Picture">
                      <p:embed/>
                    </p:oleObj>
                  </mc:Choice>
                  <mc:Fallback>
                    <p:oleObj name="" r:id="rId3" imgW="990600" imgH="266700" progId="Paint.Picture">
                      <p:embed/>
                      <p:pic>
                        <p:nvPicPr>
                          <p:cNvPr id="0" name="图片 4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5457" y="3978"/>
                            <a:ext cx="1672" cy="47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9" name="对象 8"/>
          <p:cNvGraphicFramePr/>
          <p:nvPr/>
        </p:nvGraphicFramePr>
        <p:xfrm>
          <a:off x="842010" y="1099820"/>
          <a:ext cx="7459980" cy="304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8134350" imgH="3987800" progId="Paint.Picture">
                  <p:embed/>
                </p:oleObj>
              </mc:Choice>
              <mc:Fallback>
                <p:oleObj name="" r:id="rId5" imgW="8134350" imgH="398780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2010" y="1099820"/>
                        <a:ext cx="7459980" cy="3048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3814445" y="4148455"/>
            <a:ext cx="4648200" cy="2621915"/>
          </a:xfrm>
          <a:prstGeom prst="rect">
            <a:avLst/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1" name="对象 10"/>
          <p:cNvGraphicFramePr/>
          <p:nvPr/>
        </p:nvGraphicFramePr>
        <p:xfrm>
          <a:off x="3844290" y="4174490"/>
          <a:ext cx="4588510" cy="2129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7" imgW="4584700" imgH="2127250" progId="Paint.Picture">
                  <p:embed/>
                </p:oleObj>
              </mc:Choice>
              <mc:Fallback>
                <p:oleObj name="" r:id="rId7" imgW="4584700" imgH="212725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44290" y="4174490"/>
                        <a:ext cx="4588510" cy="2129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6"/>
          <p:cNvGraphicFramePr/>
          <p:nvPr>
            <p:ph sz="quarter" idx="3"/>
          </p:nvPr>
        </p:nvGraphicFramePr>
        <p:xfrm>
          <a:off x="3944620" y="6291580"/>
          <a:ext cx="4290060" cy="478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9" imgW="2197100" imgH="279400" progId="Equation.3">
                  <p:embed/>
                </p:oleObj>
              </mc:Choice>
              <mc:Fallback>
                <p:oleObj name="" r:id="rId9" imgW="2197100" imgH="2794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44620" y="6291580"/>
                        <a:ext cx="4290060" cy="47879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设计任务</a:t>
            </a:r>
            <a:endParaRPr lang="zh-CN" altLang="en-US" sz="4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57860" y="1840230"/>
            <a:ext cx="8229600" cy="4525963"/>
          </a:xfrm>
        </p:spPr>
        <p:txBody>
          <a:bodyPr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设计并制作低频功率放大器。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/>
          </a:p>
        </p:txBody>
      </p:sp>
      <p:graphicFrame>
        <p:nvGraphicFramePr>
          <p:cNvPr id="27" name="对象 26"/>
          <p:cNvGraphicFramePr/>
          <p:nvPr/>
        </p:nvGraphicFramePr>
        <p:xfrm>
          <a:off x="1097915" y="2987675"/>
          <a:ext cx="6948170" cy="2369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1" imgW="5708650" imgH="1790700" progId="Paint.Picture">
                  <p:embed/>
                </p:oleObj>
              </mc:Choice>
              <mc:Fallback>
                <p:oleObj name="" r:id="rId1" imgW="5708650" imgH="1790700" progId="Paint.Picture">
                  <p:embed/>
                  <p:pic>
                    <p:nvPicPr>
                      <p:cNvPr id="0" name="图片 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97915" y="2987675"/>
                        <a:ext cx="6948170" cy="2369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/>
          <p:nvPr/>
        </p:nvGraphicFramePr>
        <p:xfrm>
          <a:off x="6655435" y="3585210"/>
          <a:ext cx="1416050" cy="1293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3" imgW="1168400" imgH="1104900" progId="Paint.Picture">
                  <p:embed/>
                </p:oleObj>
              </mc:Choice>
              <mc:Fallback>
                <p:oleObj name="" r:id="rId3" imgW="1168400" imgH="1104900" progId="Paint.Picture">
                  <p:embed/>
                  <p:pic>
                    <p:nvPicPr>
                      <p:cNvPr id="0" name="图片 3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55435" y="3585210"/>
                        <a:ext cx="1416050" cy="1293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内容占位符 2"/>
          <p:cNvSpPr>
            <a:spLocks noGrp="1"/>
          </p:cNvSpPr>
          <p:nvPr>
            <p:ph idx="1"/>
          </p:nvPr>
        </p:nvSpPr>
        <p:spPr>
          <a:xfrm>
            <a:off x="360045" y="778510"/>
            <a:ext cx="8229600" cy="1548765"/>
          </a:xfrm>
        </p:spPr>
        <p:txBody>
          <a:bodyPr vert="horz" wrap="square" lIns="91440" tIns="45720" rIns="91440" bIns="45720" anchor="t"/>
          <a:p>
            <a:pPr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PT2256数字音量电位器/数字电子音量板/电子音量控制板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hlinkClick r:id="rId1"/>
              </a:rPr>
              <a:t>http://item.taobao.com/item.htm?spm=a230r.1.14.12.i2yC8b&amp;id=37860258380&amp;ns=1&amp;abbucket=14#detail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150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55" y="2803525"/>
            <a:ext cx="2899410" cy="251841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4212590" y="2450465"/>
            <a:ext cx="4324985" cy="2438400"/>
            <a:chOff x="956" y="5286"/>
            <a:chExt cx="4566" cy="1640"/>
          </a:xfrm>
        </p:grpSpPr>
        <p:sp>
          <p:nvSpPr>
            <p:cNvPr id="10" name="圆角矩形标注 9"/>
            <p:cNvSpPr/>
            <p:nvPr/>
          </p:nvSpPr>
          <p:spPr>
            <a:xfrm>
              <a:off x="956" y="5286"/>
              <a:ext cx="4566" cy="1640"/>
            </a:xfrm>
            <a:prstGeom prst="wedgeRoundRectCallout">
              <a:avLst>
                <a:gd name="adj1" fmla="val -77382"/>
                <a:gd name="adj2" fmla="val -4401"/>
                <a:gd name="adj3" fmla="val 16667"/>
              </a:avLst>
            </a:prstGeom>
            <a:solidFill>
              <a:srgbClr val="FFFFCD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53" y="5334"/>
              <a:ext cx="4469" cy="1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PT2256 采用CMOS 工艺，音量控制电子化的专用集成电路。采用SOP-16封装。芯片特点如下：</a:t>
              </a:r>
              <a:endParaRPr lang="zh-CN" altLang="en-US" sz="2000">
                <a:solidFill>
                  <a:srgbClr val="840000"/>
                </a:solidFill>
                <a:effectLst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endParaRPr>
            </a:p>
            <a:p>
              <a:pPr fontAlgn="auto">
                <a:lnSpc>
                  <a:spcPct val="120000"/>
                </a:lnSpc>
              </a:pP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􀁺</a:t>
              </a:r>
              <a:r>
                <a:rPr lang="en-US" altLang="zh-CN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1</a:t>
              </a: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、工作电压范围</a:t>
              </a: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较宽</a:t>
              </a: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2.5～10V；</a:t>
              </a:r>
              <a:endParaRPr lang="zh-CN" altLang="en-US" sz="2000">
                <a:solidFill>
                  <a:srgbClr val="840000"/>
                </a:solidFill>
                <a:effectLst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endParaRPr>
            </a:p>
            <a:p>
              <a:pPr fontAlgn="auto">
                <a:lnSpc>
                  <a:spcPct val="120000"/>
                </a:lnSpc>
              </a:pP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􀁺</a:t>
              </a:r>
              <a:r>
                <a:rPr lang="en-US" altLang="zh-CN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2</a:t>
              </a: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、</a:t>
              </a: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内置8 级直流电压输出；</a:t>
              </a:r>
              <a:endParaRPr lang="zh-CN" altLang="en-US" sz="2000">
                <a:solidFill>
                  <a:srgbClr val="840000"/>
                </a:solidFill>
                <a:effectLst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endParaRPr>
            </a:p>
            <a:p>
              <a:pPr fontAlgn="auto">
                <a:lnSpc>
                  <a:spcPct val="120000"/>
                </a:lnSpc>
              </a:pP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􀁺</a:t>
              </a:r>
              <a:r>
                <a:rPr lang="en-US" altLang="zh-CN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3</a:t>
              </a: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、</a:t>
              </a: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低功耗，高性能。</a:t>
              </a:r>
              <a:endParaRPr lang="zh-CN" altLang="en-US" sz="2000">
                <a:solidFill>
                  <a:srgbClr val="840000"/>
                </a:solidFill>
                <a:effectLst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457200" y="636905"/>
            <a:ext cx="8229600" cy="792480"/>
          </a:xfrm>
        </p:spPr>
        <p:txBody>
          <a:bodyPr vert="horz" wrap="square" lIns="91440" tIns="45720" rIns="91440" bIns="45720" anchor="ctr"/>
          <a:p>
            <a:pPr>
              <a:buNone/>
            </a:pPr>
            <a:r>
              <a:rPr lang="zh-CN" altLang="en-US" sz="4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数字音量控制</a:t>
            </a:r>
            <a:endParaRPr lang="zh-CN" altLang="en-US" sz="4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53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20" y="2277745"/>
            <a:ext cx="8620125" cy="37242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" name="组合 5"/>
          <p:cNvGrpSpPr/>
          <p:nvPr/>
        </p:nvGrpSpPr>
        <p:grpSpPr>
          <a:xfrm>
            <a:off x="504825" y="244475"/>
            <a:ext cx="3506470" cy="2821940"/>
            <a:chOff x="840" y="240"/>
            <a:chExt cx="5522" cy="4444"/>
          </a:xfrm>
        </p:grpSpPr>
        <p:sp>
          <p:nvSpPr>
            <p:cNvPr id="5" name="矩形 4"/>
            <p:cNvSpPr/>
            <p:nvPr/>
          </p:nvSpPr>
          <p:spPr>
            <a:xfrm>
              <a:off x="840" y="240"/>
              <a:ext cx="5522" cy="4445"/>
            </a:xfrm>
            <a:prstGeom prst="rect">
              <a:avLst/>
            </a:prstGeom>
            <a:solidFill>
              <a:srgbClr val="FFFFCD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aphicFrame>
          <p:nvGraphicFramePr>
            <p:cNvPr id="3" name="对象 2"/>
            <p:cNvGraphicFramePr/>
            <p:nvPr/>
          </p:nvGraphicFramePr>
          <p:xfrm>
            <a:off x="935" y="343"/>
            <a:ext cx="5332" cy="4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2" imgW="4429125" imgH="3028950" progId="Paint.Picture">
                    <p:embed/>
                  </p:oleObj>
                </mc:Choice>
                <mc:Fallback>
                  <p:oleObj name="" r:id="rId2" imgW="4429125" imgH="3028950" progId="Paint.Picture">
                    <p:embed/>
                    <p:pic>
                      <p:nvPicPr>
                        <p:cNvPr id="0" name="图片 3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935" y="343"/>
                          <a:ext cx="5332" cy="423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Rectangle 2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765810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四路音源选择与指示电路</a:t>
            </a:r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23555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524000"/>
            <a:ext cx="8001000" cy="3035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Rectangle 2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734695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四路音源选择电路</a:t>
            </a:r>
            <a:endParaRPr lang="zh-CN" altLang="en-US" sz="4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4579" name="Picture 4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57200" y="1447800"/>
            <a:ext cx="8153400" cy="5095875"/>
          </a:xfrm>
        </p:spPr>
      </p:pic>
      <p:grpSp>
        <p:nvGrpSpPr>
          <p:cNvPr id="9" name="组合 8"/>
          <p:cNvGrpSpPr/>
          <p:nvPr/>
        </p:nvGrpSpPr>
        <p:grpSpPr>
          <a:xfrm>
            <a:off x="6510655" y="4303395"/>
            <a:ext cx="2176145" cy="2111375"/>
            <a:chOff x="2280" y="360"/>
            <a:chExt cx="3427" cy="3325"/>
          </a:xfrm>
        </p:grpSpPr>
        <p:graphicFrame>
          <p:nvGraphicFramePr>
            <p:cNvPr id="6" name="对象 5"/>
            <p:cNvGraphicFramePr/>
            <p:nvPr/>
          </p:nvGraphicFramePr>
          <p:xfrm>
            <a:off x="2307" y="379"/>
            <a:ext cx="3400" cy="3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" r:id="rId2" imgW="2108200" imgH="2076450" progId="Paint.Picture">
                    <p:embed/>
                  </p:oleObj>
                </mc:Choice>
                <mc:Fallback>
                  <p:oleObj name="" r:id="rId2" imgW="2108200" imgH="2076450" progId="Paint.Picture">
                    <p:embed/>
                    <p:pic>
                      <p:nvPicPr>
                        <p:cNvPr id="0" name="图片 6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307" y="379"/>
                          <a:ext cx="3400" cy="330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矩形 7"/>
            <p:cNvSpPr/>
            <p:nvPr/>
          </p:nvSpPr>
          <p:spPr>
            <a:xfrm>
              <a:off x="2280" y="360"/>
              <a:ext cx="3427" cy="33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506" name="内容占位符 2"/>
          <p:cNvSpPr>
            <a:spLocks noGrp="1"/>
          </p:cNvSpPr>
          <p:nvPr/>
        </p:nvSpPr>
        <p:spPr>
          <a:xfrm>
            <a:off x="4897755" y="1981200"/>
            <a:ext cx="3111500" cy="5410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CMOS</a:t>
            </a:r>
            <a:r>
              <a:rPr lang="zh-CN" altLang="en-US" sz="2400" dirty="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双向模拟开关</a:t>
            </a:r>
            <a:endParaRPr lang="zh-CN" altLang="en-US" sz="2400" dirty="0">
              <a:solidFill>
                <a:srgbClr val="0070C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39005" y="953135"/>
            <a:ext cx="4182110" cy="1776730"/>
            <a:chOff x="7463" y="1501"/>
            <a:chExt cx="6586" cy="2798"/>
          </a:xfrm>
        </p:grpSpPr>
        <p:graphicFrame>
          <p:nvGraphicFramePr>
            <p:cNvPr id="2" name="对象 1"/>
            <p:cNvGraphicFramePr/>
            <p:nvPr/>
          </p:nvGraphicFramePr>
          <p:xfrm>
            <a:off x="7463" y="1501"/>
            <a:ext cx="6587" cy="27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4" imgW="4222750" imgH="1854200" progId="Paint.Picture">
                    <p:embed/>
                  </p:oleObj>
                </mc:Choice>
                <mc:Fallback>
                  <p:oleObj name="" r:id="rId4" imgW="4222750" imgH="1854200" progId="Paint.Picture">
                    <p:embed/>
                    <p:pic>
                      <p:nvPicPr>
                        <p:cNvPr id="0" name="图片 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463" y="1501"/>
                          <a:ext cx="6587" cy="27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矩形 3"/>
            <p:cNvSpPr/>
            <p:nvPr/>
          </p:nvSpPr>
          <p:spPr>
            <a:xfrm>
              <a:off x="9360" y="1680"/>
              <a:ext cx="3720" cy="14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Rectangle 2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759460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音量等级显示电路</a:t>
            </a:r>
            <a:endParaRPr lang="zh-CN" altLang="en-US" sz="4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676" name="Picture 4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04800" y="1219200"/>
            <a:ext cx="8382000" cy="5160963"/>
          </a:xfrm>
        </p:spPr>
      </p:pic>
      <p:sp>
        <p:nvSpPr>
          <p:cNvPr id="2" name="文本框 1"/>
          <p:cNvSpPr txBox="1"/>
          <p:nvPr/>
        </p:nvSpPr>
        <p:spPr>
          <a:xfrm>
            <a:off x="3727450" y="2989580"/>
            <a:ext cx="25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十段电平指示器电路</a:t>
            </a:r>
            <a:endParaRPr lang="zh-CN" altLang="en-US" sz="20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111365" y="4382135"/>
            <a:ext cx="1782445" cy="1205865"/>
            <a:chOff x="724" y="5257"/>
            <a:chExt cx="4691" cy="1374"/>
          </a:xfrm>
        </p:grpSpPr>
        <p:sp>
          <p:nvSpPr>
            <p:cNvPr id="4" name="圆角矩形标注 3"/>
            <p:cNvSpPr/>
            <p:nvPr/>
          </p:nvSpPr>
          <p:spPr>
            <a:xfrm>
              <a:off x="724" y="5257"/>
              <a:ext cx="4566" cy="1374"/>
            </a:xfrm>
            <a:prstGeom prst="wedgeRoundRectCallout">
              <a:avLst>
                <a:gd name="adj1" fmla="val -38432"/>
                <a:gd name="adj2" fmla="val -63694"/>
                <a:gd name="adj3" fmla="val 16667"/>
              </a:avLst>
            </a:prstGeom>
            <a:solidFill>
              <a:srgbClr val="FFFFCD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36" y="5258"/>
              <a:ext cx="4679" cy="1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en-US" altLang="zh-CN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9</a:t>
              </a: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脚连接电源显示条形图，悬空是点模式</a:t>
              </a: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。</a:t>
              </a:r>
              <a:endParaRPr lang="zh-CN" altLang="en-US" sz="2000">
                <a:solidFill>
                  <a:srgbClr val="840000"/>
                </a:solidFill>
                <a:effectLst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43560" y="5865495"/>
            <a:ext cx="3336290" cy="460712"/>
            <a:chOff x="724" y="5257"/>
            <a:chExt cx="4691" cy="1466"/>
          </a:xfrm>
        </p:grpSpPr>
        <p:sp>
          <p:nvSpPr>
            <p:cNvPr id="7" name="圆角矩形标注 6"/>
            <p:cNvSpPr/>
            <p:nvPr/>
          </p:nvSpPr>
          <p:spPr>
            <a:xfrm>
              <a:off x="724" y="5257"/>
              <a:ext cx="4566" cy="1374"/>
            </a:xfrm>
            <a:prstGeom prst="wedgeRoundRectCallout">
              <a:avLst>
                <a:gd name="adj1" fmla="val 60617"/>
                <a:gd name="adj2" fmla="val -22500"/>
                <a:gd name="adj3" fmla="val 16667"/>
              </a:avLst>
            </a:prstGeom>
            <a:solidFill>
              <a:srgbClr val="FFFFCD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36" y="5258"/>
              <a:ext cx="4679" cy="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将</a:t>
              </a:r>
              <a:r>
                <a:rPr lang="en-US" altLang="zh-CN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AC</a:t>
              </a: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转换为</a:t>
              </a:r>
              <a:r>
                <a:rPr lang="en-US" altLang="zh-CN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DC</a:t>
              </a: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后效果更好。</a:t>
              </a:r>
              <a:endParaRPr lang="zh-CN" altLang="en-US" sz="2000">
                <a:solidFill>
                  <a:srgbClr val="840000"/>
                </a:solidFill>
                <a:effectLst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Rectangle 2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779780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电源电路</a:t>
            </a:r>
            <a:endParaRPr lang="zh-CN" altLang="en-US" sz="4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6627" name="Picture 4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990600" y="1233170"/>
            <a:ext cx="4954588" cy="5105400"/>
          </a:xfrm>
        </p:spPr>
      </p:pic>
      <p:grpSp>
        <p:nvGrpSpPr>
          <p:cNvPr id="5" name="组合 4"/>
          <p:cNvGrpSpPr/>
          <p:nvPr/>
        </p:nvGrpSpPr>
        <p:grpSpPr>
          <a:xfrm>
            <a:off x="3933825" y="6094095"/>
            <a:ext cx="3952240" cy="468001"/>
            <a:chOff x="720" y="5258"/>
            <a:chExt cx="4570" cy="1390"/>
          </a:xfrm>
        </p:grpSpPr>
        <p:sp>
          <p:nvSpPr>
            <p:cNvPr id="10" name="圆角矩形标注 9"/>
            <p:cNvSpPr/>
            <p:nvPr/>
          </p:nvSpPr>
          <p:spPr>
            <a:xfrm>
              <a:off x="720" y="5274"/>
              <a:ext cx="4566" cy="1374"/>
            </a:xfrm>
            <a:prstGeom prst="wedgeRoundRectCallout">
              <a:avLst>
                <a:gd name="adj1" fmla="val -54053"/>
                <a:gd name="adj2" fmla="val -70930"/>
                <a:gd name="adj3" fmla="val 16667"/>
              </a:avLst>
            </a:prstGeom>
            <a:solidFill>
              <a:srgbClr val="FFFFCD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21" y="5258"/>
              <a:ext cx="4469" cy="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输出电压</a:t>
              </a:r>
              <a:r>
                <a:rPr lang="en-US" altLang="zh-CN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5/6/8/9/10/12/15/18/24V</a:t>
              </a: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。</a:t>
              </a:r>
              <a:endParaRPr lang="zh-CN" altLang="en-US" sz="2000">
                <a:solidFill>
                  <a:srgbClr val="840000"/>
                </a:solidFill>
                <a:effectLst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895850" y="3707765"/>
            <a:ext cx="4084955" cy="469265"/>
            <a:chOff x="724" y="5257"/>
            <a:chExt cx="4566" cy="1374"/>
          </a:xfrm>
        </p:grpSpPr>
        <p:sp>
          <p:nvSpPr>
            <p:cNvPr id="3" name="圆角矩形标注 2"/>
            <p:cNvSpPr/>
            <p:nvPr/>
          </p:nvSpPr>
          <p:spPr>
            <a:xfrm>
              <a:off x="724" y="5257"/>
              <a:ext cx="4566" cy="1374"/>
            </a:xfrm>
            <a:prstGeom prst="wedgeRoundRectCallout">
              <a:avLst>
                <a:gd name="adj1" fmla="val -61267"/>
                <a:gd name="adj2" fmla="val 2142"/>
                <a:gd name="adj3" fmla="val 16667"/>
              </a:avLst>
            </a:prstGeom>
            <a:solidFill>
              <a:srgbClr val="FFFFCD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36" y="5258"/>
              <a:ext cx="4469" cy="1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稳压芯片的电路布局和散热要合理。</a:t>
              </a:r>
              <a:endParaRPr lang="zh-CN" altLang="en-US" sz="2000">
                <a:solidFill>
                  <a:srgbClr val="840000"/>
                </a:solidFill>
                <a:effectLst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92165" y="4886960"/>
            <a:ext cx="2899410" cy="829945"/>
            <a:chOff x="720" y="5258"/>
            <a:chExt cx="4570" cy="1451"/>
          </a:xfrm>
        </p:grpSpPr>
        <p:sp>
          <p:nvSpPr>
            <p:cNvPr id="7" name="圆角矩形标注 6"/>
            <p:cNvSpPr/>
            <p:nvPr/>
          </p:nvSpPr>
          <p:spPr>
            <a:xfrm>
              <a:off x="720" y="5274"/>
              <a:ext cx="4566" cy="1374"/>
            </a:xfrm>
            <a:prstGeom prst="wedgeRoundRectCallout">
              <a:avLst>
                <a:gd name="adj1" fmla="val -58638"/>
                <a:gd name="adj2" fmla="val -41710"/>
                <a:gd name="adj3" fmla="val 16667"/>
              </a:avLst>
            </a:prstGeom>
            <a:solidFill>
              <a:srgbClr val="FFFFCD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21" y="5258"/>
              <a:ext cx="4469" cy="1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注意电解电容的极性和耐压值（</a:t>
              </a:r>
              <a:r>
                <a:rPr lang="en-US" altLang="zh-CN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25/35/50V</a:t>
              </a: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）</a:t>
              </a: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。</a:t>
              </a:r>
              <a:endParaRPr lang="zh-CN" altLang="en-US" sz="2000">
                <a:solidFill>
                  <a:srgbClr val="840000"/>
                </a:solidFill>
                <a:effectLst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880100" y="1500505"/>
            <a:ext cx="2973705" cy="1198880"/>
            <a:chOff x="720" y="5258"/>
            <a:chExt cx="4570" cy="1390"/>
          </a:xfrm>
        </p:grpSpPr>
        <p:sp>
          <p:nvSpPr>
            <p:cNvPr id="12" name="圆角矩形标注 11"/>
            <p:cNvSpPr/>
            <p:nvPr/>
          </p:nvSpPr>
          <p:spPr>
            <a:xfrm>
              <a:off x="720" y="5274"/>
              <a:ext cx="4566" cy="1374"/>
            </a:xfrm>
            <a:prstGeom prst="wedgeRoundRectCallout">
              <a:avLst>
                <a:gd name="adj1" fmla="val -53932"/>
                <a:gd name="adj2" fmla="val -1385"/>
                <a:gd name="adj3" fmla="val 16667"/>
              </a:avLst>
            </a:prstGeom>
            <a:solidFill>
              <a:srgbClr val="FFFFCD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21" y="5258"/>
              <a:ext cx="4469" cy="1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sz="2000">
                  <a:solidFill>
                    <a:srgbClr val="840000"/>
                  </a:solidFill>
                  <a:effectLst/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稳压芯片输入电压选择，要保证稳压芯片的输入和输出有合理的压差。</a:t>
              </a:r>
              <a:endParaRPr lang="zh-CN" altLang="en-US" sz="2000">
                <a:solidFill>
                  <a:srgbClr val="840000"/>
                </a:solidFill>
                <a:effectLst/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9" name="Rectangle 2"/>
          <p:cNvSpPr>
            <a:spLocks noGrp="1"/>
          </p:cNvSpPr>
          <p:nvPr>
            <p:ph type="title"/>
          </p:nvPr>
        </p:nvSpPr>
        <p:spPr>
          <a:xfrm>
            <a:off x="457200" y="391478"/>
            <a:ext cx="8229600" cy="563562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题目分析</a:t>
            </a:r>
            <a:endParaRPr lang="zh-CN" altLang="en-US" sz="4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0" name="Rectangle 3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8305800" cy="2040255"/>
          </a:xfrm>
        </p:spPr>
        <p:txBody>
          <a:bodyPr vert="horz" wrap="square" lIns="91440" tIns="45720" rIns="91440" bIns="45720" anchor="t"/>
          <a:p>
            <a:pPr eaLnBrk="1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．基本要求</a:t>
            </a:r>
            <a:b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       </a:t>
            </a:r>
            <a:r>
              <a:rPr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⑴ 放大通道的正弦信号输入电压幅度为5～700mVpp；采用双电源供电，电压不大于±20V；在等效负载电阻</a:t>
            </a:r>
            <a:r>
              <a:rPr sz="2000" i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2000" baseline="-25000" dirty="0">
                <a:solidFill>
                  <a:schemeClr val="accent5">
                    <a:lumMod val="2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为8Ω时（功率放大部分单独供电），放大器应满足：</a:t>
            </a:r>
            <a:endParaRPr sz="2000" dirty="0">
              <a:solidFill>
                <a:schemeClr val="accent5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eaLnBrk="1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　　① 最大不失真输出功率</a:t>
            </a:r>
            <a:r>
              <a:rPr lang="zh-CN" altLang="en-US" sz="2000" i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sz="2000" baseline="-25000" dirty="0">
                <a:solidFill>
                  <a:schemeClr val="accent5">
                    <a:lumMod val="2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OR</a:t>
            </a: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≥</a:t>
            </a: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10W（失真度小于5%），此时效率η≥40%。</a:t>
            </a:r>
            <a:r>
              <a:rPr lang="zh-CN" altLang="en-US" sz="2000" dirty="0">
                <a:solidFill>
                  <a:schemeClr val="accent1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sz="2000" dirty="0">
              <a:solidFill>
                <a:schemeClr val="accent1">
                  <a:lumMod val="25000"/>
                </a:schemeClr>
              </a:solidFill>
            </a:endParaRPr>
          </a:p>
          <a:p>
            <a:pPr eaLnBrk="1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endParaRPr lang="zh-CN" altLang="en-US" sz="2000" dirty="0">
              <a:solidFill>
                <a:schemeClr val="accent1">
                  <a:lumMod val="25000"/>
                </a:schemeClr>
              </a:solidFill>
            </a:endParaRPr>
          </a:p>
        </p:txBody>
      </p:sp>
      <p:graphicFrame>
        <p:nvGraphicFramePr>
          <p:cNvPr id="1026" name="Object 4"/>
          <p:cNvGraphicFramePr/>
          <p:nvPr>
            <p:ph sz="quarter" idx="2"/>
          </p:nvPr>
        </p:nvGraphicFramePr>
        <p:xfrm>
          <a:off x="1223010" y="3866198"/>
          <a:ext cx="1442720" cy="1104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596900" imgH="469900" progId="Equation.3">
                  <p:embed/>
                </p:oleObj>
              </mc:Choice>
              <mc:Fallback>
                <p:oleObj name="" r:id="rId1" imgW="596900" imgH="4699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23010" y="3866198"/>
                        <a:ext cx="1442720" cy="110426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6"/>
          <p:cNvGraphicFramePr/>
          <p:nvPr>
            <p:ph sz="quarter" idx="3"/>
          </p:nvPr>
        </p:nvGraphicFramePr>
        <p:xfrm>
          <a:off x="3148648" y="3880803"/>
          <a:ext cx="5132705" cy="543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2400300" imgH="254000" progId="Equation.3">
                  <p:embed/>
                </p:oleObj>
              </mc:Choice>
              <mc:Fallback>
                <p:oleObj name="" r:id="rId3" imgW="2400300" imgH="2540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8648" y="3880803"/>
                        <a:ext cx="5132705" cy="54356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8"/>
          <p:cNvGraphicFramePr/>
          <p:nvPr/>
        </p:nvGraphicFramePr>
        <p:xfrm>
          <a:off x="3181668" y="4407535"/>
          <a:ext cx="5219065" cy="562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5" imgW="2362200" imgH="254000" progId="Equation.3">
                  <p:embed/>
                </p:oleObj>
              </mc:Choice>
              <mc:Fallback>
                <p:oleObj name="" r:id="rId5" imgW="2362200" imgH="2540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81668" y="4407535"/>
                        <a:ext cx="5219065" cy="5626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 Box 9"/>
          <p:cNvSpPr txBox="1"/>
          <p:nvPr/>
        </p:nvSpPr>
        <p:spPr>
          <a:xfrm>
            <a:off x="400050" y="5102860"/>
            <a:ext cx="828611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电源电压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&gt;</a:t>
            </a:r>
            <a:r>
              <a:rPr lang="en-US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±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12.7V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，考虑到三极管压降，使用</a:t>
            </a:r>
            <a:r>
              <a:rPr lang="en-US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±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15V/18V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电源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功放输出峰值电流：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12.7V÷8Ω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≈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1.59A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≈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1.6A</a:t>
            </a:r>
            <a:endParaRPr lang="en-US" altLang="zh-CN" sz="24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032" name="Text Box 11"/>
          <p:cNvSpPr txBox="1"/>
          <p:nvPr/>
        </p:nvSpPr>
        <p:spPr>
          <a:xfrm>
            <a:off x="883920" y="3263900"/>
            <a:ext cx="70237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分析：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负载</a:t>
            </a:r>
            <a:r>
              <a:rPr lang="en-US" altLang="zh-CN" sz="2400" i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</a:t>
            </a:r>
            <a:r>
              <a:rPr lang="en-US" altLang="zh-CN" sz="2400" i="1" baseline="-25000" dirty="0"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=8Ω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，输出功率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10W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，可计算输出电压。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/>
      <p:bldP spid="103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/>
          </p:cNvSpPr>
          <p:nvPr>
            <p:ph type="title"/>
          </p:nvPr>
        </p:nvSpPr>
        <p:spPr>
          <a:xfrm>
            <a:off x="457200" y="352743"/>
            <a:ext cx="8229600" cy="487362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题目分析</a:t>
            </a:r>
            <a:endParaRPr lang="zh-CN" altLang="en-US" sz="4000" dirty="0"/>
          </a:p>
        </p:txBody>
      </p:sp>
      <p:sp>
        <p:nvSpPr>
          <p:cNvPr id="5123" name="Rectangle 4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1905635"/>
          </a:xfrm>
        </p:spPr>
        <p:txBody>
          <a:bodyPr vert="horz" wrap="square" lIns="91440" tIns="45720" rIns="91440" bIns="45720" anchor="t"/>
          <a:p>
            <a:pPr eaLnBrk="1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．基本要求</a:t>
            </a:r>
            <a:b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</a:t>
            </a:r>
            <a:r>
              <a:rPr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⑴ 放大通道的正弦信号输入电压幅度为5～700mVpp；采用双电源供电，电压不大于±20V；在等效负载电阻</a:t>
            </a:r>
            <a:r>
              <a:rPr sz="2000" i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sz="2000" baseline="-25000" dirty="0">
                <a:solidFill>
                  <a:schemeClr val="accent5">
                    <a:lumMod val="2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L</a:t>
            </a:r>
            <a:r>
              <a:rPr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为8Ω时（功率放大部分单独供电），放大器应满足：</a:t>
            </a:r>
            <a:endParaRPr sz="2000" dirty="0">
              <a:solidFill>
                <a:schemeClr val="accent5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eaLnBrk="1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　　① 最大不失真输出功率</a:t>
            </a:r>
            <a:r>
              <a:rPr lang="zh-CN" altLang="en-US" sz="2000" i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</a:t>
            </a:r>
            <a:r>
              <a:rPr sz="2000" baseline="-25000" dirty="0">
                <a:solidFill>
                  <a:schemeClr val="accent5">
                    <a:lumMod val="2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OR</a:t>
            </a: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≥</a:t>
            </a: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10W（失真度小于5%），此时效率η≥40%。</a:t>
            </a:r>
            <a:r>
              <a:rPr lang="zh-CN" altLang="en-US" sz="2000" dirty="0"/>
              <a:t> </a:t>
            </a:r>
            <a:endParaRPr lang="zh-CN" altLang="en-US" sz="2000" dirty="0"/>
          </a:p>
        </p:txBody>
      </p:sp>
      <p:sp>
        <p:nvSpPr>
          <p:cNvPr id="5124" name="Text Box 5"/>
          <p:cNvSpPr txBox="1"/>
          <p:nvPr/>
        </p:nvSpPr>
        <p:spPr>
          <a:xfrm>
            <a:off x="762000" y="3733165"/>
            <a:ext cx="7620000" cy="2122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总放大倍数：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25.3÷0.7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≈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36.1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倍    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25.3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÷0.005=5060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倍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实际放大倍数应大于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36.1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倍，小于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5060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倍，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综合考虑，放大倍数定为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100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倍。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125" name="Text Box 6"/>
          <p:cNvSpPr txBox="1"/>
          <p:nvPr/>
        </p:nvSpPr>
        <p:spPr>
          <a:xfrm>
            <a:off x="762000" y="3131185"/>
            <a:ext cx="70294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分析：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负载</a:t>
            </a:r>
            <a:r>
              <a:rPr lang="en-US" altLang="zh-CN" sz="2400" i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</a:t>
            </a:r>
            <a:r>
              <a:rPr lang="en-US" altLang="zh-CN" sz="2400" i="1" baseline="-25000" dirty="0"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L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=8Ω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，输出功率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10W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，计算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放大倍数。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  <p:bldP spid="512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502920" y="456883"/>
            <a:ext cx="8229600" cy="334962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题目分析</a:t>
            </a:r>
            <a:endParaRPr lang="zh-CN" altLang="en-US" sz="4000" dirty="0"/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683385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80000"/>
              </a:lnSpc>
            </a:pP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</a:t>
            </a: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① 最大不失真输出功率</a:t>
            </a:r>
            <a:r>
              <a:rPr lang="zh-CN" altLang="en-US" sz="2000" i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</a:t>
            </a:r>
            <a:r>
              <a:rPr sz="2000" baseline="-25000" dirty="0">
                <a:solidFill>
                  <a:schemeClr val="accent5">
                    <a:lumMod val="2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OR</a:t>
            </a: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≥</a:t>
            </a: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10W（失真度小于5%），此时效率η</a:t>
            </a: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≥</a:t>
            </a: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40%。</a:t>
            </a:r>
            <a:r>
              <a:rPr lang="zh-CN" altLang="en-US" sz="2000" dirty="0">
                <a:sym typeface="+mn-ea"/>
              </a:rPr>
              <a:t> </a:t>
            </a:r>
            <a:endParaRPr lang="zh-CN" altLang="en-US" sz="2000" dirty="0"/>
          </a:p>
          <a:p>
            <a:pPr algn="l" eaLnBrk="1" hangingPunct="1">
              <a:lnSpc>
                <a:spcPct val="80000"/>
              </a:lnSpc>
              <a:buClrTx/>
              <a:buSzTx/>
              <a:buFontTx/>
            </a:pP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       ② 后级功放带宽BW</a:t>
            </a: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≥（</a:t>
            </a: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40～20000）Hz。</a:t>
            </a:r>
            <a:endParaRPr lang="zh-CN" altLang="en-US" sz="2000" dirty="0">
              <a:solidFill>
                <a:schemeClr val="accent5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 eaLnBrk="1" hangingPunct="1">
              <a:lnSpc>
                <a:spcPct val="80000"/>
              </a:lnSpc>
              <a:buClrTx/>
              <a:buSzTx/>
              <a:buFontTx/>
            </a:pP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       ③ 在前置放大级输入端交流短接到地时，RL=8Ω上的交流声VPP</a:t>
            </a: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≤</a:t>
            </a: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200mVpp。</a:t>
            </a:r>
            <a:r>
              <a:rPr lang="zh-CN" altLang="en-US" sz="2800" dirty="0"/>
              <a:t> </a:t>
            </a:r>
            <a:endParaRPr lang="zh-CN" altLang="en-US" sz="2800" dirty="0"/>
          </a:p>
        </p:txBody>
      </p:sp>
      <p:sp>
        <p:nvSpPr>
          <p:cNvPr id="6148" name="Text Box 4"/>
          <p:cNvSpPr txBox="1"/>
          <p:nvPr/>
        </p:nvSpPr>
        <p:spPr>
          <a:xfrm>
            <a:off x="480060" y="2637155"/>
            <a:ext cx="8274685" cy="13989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ts val="3400"/>
              </a:lnSpc>
              <a:spcBef>
                <a:spcPts val="0"/>
              </a:spcBef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分析：功率放大电路的主要技术指标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（参考模拟电子技术）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l">
              <a:lnSpc>
                <a:spcPts val="34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2000" dirty="0">
                <a:latin typeface="Calibri" panose="020F0502020204030204" charset="0"/>
                <a:ea typeface="楷体" panose="02010609060101010101" charset="-122"/>
                <a:cs typeface="楷体" panose="02010609060101010101" charset="-122"/>
              </a:rPr>
              <a:t>①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最大输出功率</a:t>
            </a:r>
            <a:r>
              <a:rPr lang="zh-CN" altLang="en-US" sz="2000" i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</a:t>
            </a:r>
            <a:r>
              <a:rPr lang="zh-CN" altLang="en-US" sz="2000" baseline="-25000" dirty="0">
                <a:solidFill>
                  <a:schemeClr val="tx1"/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om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：功放提供给负载的最大交流功率。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ts val="3400"/>
              </a:lnSpc>
              <a:spcBef>
                <a:spcPts val="0"/>
              </a:spcBef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2000" dirty="0">
                <a:latin typeface="Calibri" panose="020F0502020204030204" charset="0"/>
                <a:ea typeface="楷体" panose="02010609060101010101" charset="-122"/>
                <a:cs typeface="楷体" panose="02010609060101010101" charset="-122"/>
              </a:rPr>
              <a:t>②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转换效率</a:t>
            </a: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η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：最大输出功率</a:t>
            </a:r>
            <a:r>
              <a:rPr lang="zh-CN" altLang="en-US" sz="2000" i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P</a:t>
            </a:r>
            <a:r>
              <a:rPr lang="zh-CN" altLang="en-US" sz="2000" baseline="-25000" dirty="0"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om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与电源提供的功率之比。</a:t>
            </a:r>
            <a:endParaRPr lang="zh-CN" altLang="en-US" sz="2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Text Box 4"/>
          <p:cNvSpPr txBox="1"/>
          <p:nvPr/>
        </p:nvSpPr>
        <p:spPr>
          <a:xfrm>
            <a:off x="480695" y="5482590"/>
            <a:ext cx="8274685" cy="9632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ts val="3400"/>
              </a:lnSpc>
              <a:spcBef>
                <a:spcPts val="0"/>
              </a:spcBef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电路带宽较宽，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放大电路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考虑使用直流耦合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（直接或电阻连接）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ts val="3400"/>
              </a:lnSpc>
              <a:spcBef>
                <a:spcPts val="0"/>
              </a:spcBef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                     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交流耦合：电容连接）</a:t>
            </a:r>
            <a:endParaRPr lang="zh-CN" altLang="en-US" sz="2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0695" y="4036060"/>
            <a:ext cx="8274050" cy="1398270"/>
            <a:chOff x="757" y="6356"/>
            <a:chExt cx="13030" cy="2202"/>
          </a:xfrm>
        </p:grpSpPr>
        <p:sp>
          <p:nvSpPr>
            <p:cNvPr id="2" name="Text Box 4"/>
            <p:cNvSpPr txBox="1"/>
            <p:nvPr/>
          </p:nvSpPr>
          <p:spPr>
            <a:xfrm>
              <a:off x="757" y="6356"/>
              <a:ext cx="13031" cy="22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>
                <a:lnSpc>
                  <a:spcPts val="3400"/>
                </a:lnSpc>
                <a:spcBef>
                  <a:spcPts val="0"/>
                </a:spcBef>
              </a:pPr>
              <a:r>
                <a:rPr lang="zh-CN" altLang="en-US" sz="24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           </a:t>
              </a:r>
              <a:r>
                <a:rPr lang="zh-CN" altLang="en-US" sz="20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甲类：</a:t>
              </a:r>
              <a:r>
                <a:rPr lang="zh-CN" altLang="en-US" sz="20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失真小</a:t>
              </a:r>
              <a:r>
                <a:rPr lang="zh-CN" altLang="en-US" sz="20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音质好，输出功率和效率低</a:t>
              </a:r>
              <a:r>
                <a:rPr lang="zh-CN" altLang="en-US" sz="20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（</a:t>
              </a:r>
              <a:r>
                <a:rPr lang="en-US" altLang="zh-CN" sz="20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&lt;</a:t>
              </a:r>
              <a:r>
                <a:rPr lang="en-US" altLang="zh-CN" sz="20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25%</a:t>
              </a:r>
              <a:r>
                <a:rPr lang="zh-CN" altLang="en-US" sz="20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）</a:t>
              </a:r>
              <a:r>
                <a:rPr lang="zh-CN" altLang="en-US" sz="20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。</a:t>
              </a:r>
              <a:r>
                <a:rPr lang="en-US" altLang="zh-CN" sz="20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 </a:t>
              </a:r>
              <a:endPara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  <a:p>
              <a:pPr>
                <a:lnSpc>
                  <a:spcPts val="3400"/>
                </a:lnSpc>
                <a:spcBef>
                  <a:spcPts val="0"/>
                </a:spcBef>
              </a:pPr>
              <a:r>
                <a:rPr lang="zh-CN" altLang="en-US" sz="24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功放类型</a:t>
              </a:r>
              <a:r>
                <a:rPr lang="en-US" altLang="zh-CN" sz="24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   </a:t>
              </a:r>
              <a:r>
                <a:rPr lang="zh-CN" altLang="en-US" sz="20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乙类：效率高，但会产生交越失真</a:t>
              </a:r>
              <a:r>
                <a:rPr lang="zh-CN" altLang="en-US" sz="20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（</a:t>
              </a:r>
              <a:r>
                <a:rPr lang="en-US" altLang="zh-CN" sz="20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&lt;78.5%</a:t>
              </a:r>
              <a:r>
                <a:rPr lang="zh-CN" altLang="en-US" sz="20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）</a:t>
              </a:r>
              <a:r>
                <a:rPr lang="zh-CN" altLang="en-US" sz="20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。</a:t>
              </a:r>
              <a:endParaRPr lang="en-US" altLang="zh-CN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  <a:p>
              <a:pPr>
                <a:lnSpc>
                  <a:spcPts val="3400"/>
                </a:lnSpc>
                <a:spcBef>
                  <a:spcPts val="0"/>
                </a:spcBef>
              </a:pPr>
              <a:r>
                <a:rPr lang="en-US" altLang="zh-CN" sz="24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           </a:t>
              </a:r>
              <a:r>
                <a:rPr lang="zh-CN" altLang="en-US" sz="2000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甲乙类：解决乙类交越失真，效率高于甲类。</a:t>
              </a:r>
              <a:endPara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3012" y="6737"/>
              <a:ext cx="408" cy="1440"/>
            </a:xfrm>
            <a:prstGeom prst="leftBrac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2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817880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题目分析</a:t>
            </a:r>
            <a:endParaRPr lang="zh-CN" altLang="en-US" sz="4000" dirty="0"/>
          </a:p>
        </p:txBody>
      </p:sp>
      <p:sp>
        <p:nvSpPr>
          <p:cNvPr id="7172" name="Text Box 5"/>
          <p:cNvSpPr txBox="1"/>
          <p:nvPr/>
        </p:nvSpPr>
        <p:spPr>
          <a:xfrm>
            <a:off x="556895" y="4565650"/>
            <a:ext cx="786066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前置放大器主要起电压放大作用，其电压增益为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100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；</a:t>
            </a:r>
            <a:endParaRPr lang="en-US" altLang="zh-CN" sz="24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功率放大器主要起电流放大作用，其电压增益一般设为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内容占位符 1"/>
          <p:cNvSpPr/>
          <p:nvPr>
            <p:ph idx="1"/>
          </p:nvPr>
        </p:nvSpPr>
        <p:spPr>
          <a:xfrm>
            <a:off x="457200" y="1600200"/>
            <a:ext cx="8229600" cy="2705735"/>
          </a:xfrm>
        </p:spPr>
        <p:txBody>
          <a:bodyPr/>
          <a:p>
            <a:endParaRPr lang="zh-CN" altLang="en-US"/>
          </a:p>
        </p:txBody>
      </p:sp>
      <p:graphicFrame>
        <p:nvGraphicFramePr>
          <p:cNvPr id="27" name="对象 26"/>
          <p:cNvGraphicFramePr/>
          <p:nvPr/>
        </p:nvGraphicFramePr>
        <p:xfrm>
          <a:off x="1097915" y="1642110"/>
          <a:ext cx="6948170" cy="2369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1" imgW="5708650" imgH="1790700" progId="Paint.Picture">
                  <p:embed/>
                </p:oleObj>
              </mc:Choice>
              <mc:Fallback>
                <p:oleObj name="" r:id="rId1" imgW="5708650" imgH="1790700" progId="Paint.Picture">
                  <p:embed/>
                  <p:pic>
                    <p:nvPicPr>
                      <p:cNvPr id="0" name="图片 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97915" y="1642110"/>
                        <a:ext cx="6948170" cy="2369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2"/>
          <p:cNvSpPr>
            <a:spLocks noGrp="1"/>
          </p:cNvSpPr>
          <p:nvPr>
            <p:ph type="title"/>
          </p:nvPr>
        </p:nvSpPr>
        <p:spPr>
          <a:xfrm>
            <a:off x="457200" y="622935"/>
            <a:ext cx="8229600" cy="782955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前置放大器电路</a:t>
            </a:r>
            <a:endParaRPr lang="zh-CN" altLang="en-US" sz="4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Rectangle 3"/>
          <p:cNvSpPr>
            <a:spLocks noGrp="1"/>
          </p:cNvSpPr>
          <p:nvPr>
            <p:ph idx="1"/>
          </p:nvPr>
        </p:nvSpPr>
        <p:spPr>
          <a:xfrm>
            <a:off x="457200" y="1927225"/>
            <a:ext cx="8229600" cy="3965575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sz="2000" dirty="0"/>
              <a:t>一般使用运放制作前置放大器。</a:t>
            </a:r>
            <a:endParaRPr lang="zh-CN" altLang="en-US" sz="2000" dirty="0"/>
          </a:p>
          <a:p>
            <a:pPr eaLnBrk="1" hangingPunct="1"/>
            <a:r>
              <a:rPr lang="zh-CN" altLang="en-US" sz="2000" dirty="0"/>
              <a:t>可以使用同相放大器，也可以使用反相放大器。</a:t>
            </a:r>
            <a:endParaRPr lang="zh-CN" altLang="en-US" sz="2000" dirty="0"/>
          </a:p>
        </p:txBody>
      </p:sp>
      <p:pic>
        <p:nvPicPr>
          <p:cNvPr id="8196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660" y="2829560"/>
            <a:ext cx="3505200" cy="27765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2829560"/>
            <a:ext cx="3623945" cy="2776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22" name="Text Box 10"/>
          <p:cNvSpPr txBox="1"/>
          <p:nvPr/>
        </p:nvSpPr>
        <p:spPr>
          <a:xfrm>
            <a:off x="878840" y="5847080"/>
            <a:ext cx="76962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以上两个电路貌似能满足要求，其实存在着问题。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6900" y="511175"/>
            <a:ext cx="8264525" cy="2001520"/>
            <a:chOff x="884" y="347"/>
            <a:chExt cx="13015" cy="3152"/>
          </a:xfrm>
        </p:grpSpPr>
        <p:graphicFrame>
          <p:nvGraphicFramePr>
            <p:cNvPr id="2" name="对象 1"/>
            <p:cNvGraphicFramePr/>
            <p:nvPr/>
          </p:nvGraphicFramePr>
          <p:xfrm>
            <a:off x="884" y="347"/>
            <a:ext cx="3006" cy="2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3" imgW="3943350" imgH="2540000" progId="Paint.Picture">
                    <p:embed/>
                  </p:oleObj>
                </mc:Choice>
                <mc:Fallback>
                  <p:oleObj name="" r:id="rId3" imgW="3943350" imgH="2540000" progId="Paint.Picture">
                    <p:embed/>
                    <p:pic>
                      <p:nvPicPr>
                        <p:cNvPr id="0" name="图片 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84" y="347"/>
                          <a:ext cx="3006" cy="2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3"/>
            <p:cNvGraphicFramePr/>
            <p:nvPr/>
          </p:nvGraphicFramePr>
          <p:xfrm>
            <a:off x="10473" y="347"/>
            <a:ext cx="3427" cy="3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5" imgW="3295650" imgH="2667000" progId="Paint.Picture">
                    <p:embed/>
                  </p:oleObj>
                </mc:Choice>
                <mc:Fallback>
                  <p:oleObj name="" r:id="rId5" imgW="3295650" imgH="2667000" progId="Paint.Picture">
                    <p:embed/>
                    <p:pic>
                      <p:nvPicPr>
                        <p:cNvPr id="0" name="图片 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473" y="347"/>
                          <a:ext cx="3427" cy="31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Rectangle 2"/>
          <p:cNvSpPr>
            <a:spLocks noGrp="1"/>
          </p:cNvSpPr>
          <p:nvPr>
            <p:ph type="title"/>
          </p:nvPr>
        </p:nvSpPr>
        <p:spPr>
          <a:xfrm>
            <a:off x="457200" y="367665"/>
            <a:ext cx="8229600" cy="752475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运放的增益带宽积</a:t>
            </a:r>
            <a:endParaRPr lang="zh-CN" altLang="en-US" sz="4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9" name="Rectangle 3"/>
          <p:cNvSpPr>
            <a:spLocks noGrp="1"/>
          </p:cNvSpPr>
          <p:nvPr>
            <p:ph idx="1"/>
          </p:nvPr>
        </p:nvSpPr>
        <p:spPr>
          <a:xfrm>
            <a:off x="450215" y="1586230"/>
            <a:ext cx="8243570" cy="452628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sz="2800" dirty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分析：运放的</a:t>
            </a:r>
            <a:r>
              <a:rPr lang="zh-CN" altLang="en-US" sz="2800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增益带宽积</a:t>
            </a:r>
            <a:r>
              <a:rPr lang="zh-CN" altLang="en-US" sz="2800" dirty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en-US" altLang="zh-CN" sz="2800" dirty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GBWP/GBW/GBP/GB</a:t>
            </a:r>
            <a:r>
              <a:rPr lang="zh-CN" altLang="en-US" sz="2800" dirty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  <a:endParaRPr lang="zh-CN" altLang="en-US" sz="2800" dirty="0">
              <a:solidFill>
                <a:srgbClr val="00206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eaLnBrk="1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</a:pPr>
            <a:r>
              <a:rPr lang="en-US" altLang="zh-CN" sz="2800" dirty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LM358      GBW=1MHz       </a:t>
            </a:r>
            <a:endParaRPr lang="en-US" altLang="zh-CN" sz="2800" dirty="0">
              <a:solidFill>
                <a:srgbClr val="00206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eaLnBrk="1" hangingPunct="1"/>
            <a:r>
              <a:rPr lang="en-US" altLang="zh-CN" sz="2800" dirty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放大20KHz信号时只能放大50倍。</a:t>
            </a:r>
            <a:endParaRPr lang="zh-CN" altLang="en-US" sz="2800" dirty="0">
              <a:solidFill>
                <a:srgbClr val="00206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eaLnBrk="1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</a:pPr>
            <a:r>
              <a:rPr lang="en-US" altLang="zh-CN" sz="2800" dirty="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NE5532     GBW=10MHz  </a:t>
            </a:r>
            <a:endParaRPr lang="en-US" altLang="zh-CN" sz="2800" dirty="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eaLnBrk="1" hangingPunct="1"/>
            <a:r>
              <a:rPr lang="zh-CN" altLang="en-US" sz="2800" dirty="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放大</a:t>
            </a:r>
            <a:r>
              <a:rPr lang="en-US" altLang="zh-CN" sz="2800" dirty="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20KHz</a:t>
            </a:r>
            <a:r>
              <a:rPr lang="zh-CN" altLang="en-US" sz="2800" dirty="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信号时可以放大</a:t>
            </a:r>
            <a:r>
              <a:rPr lang="en-US" altLang="zh-CN" sz="2800" dirty="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500</a:t>
            </a:r>
            <a:r>
              <a:rPr lang="zh-CN" altLang="en-US" sz="2800" dirty="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倍。</a:t>
            </a:r>
            <a:endParaRPr lang="zh-CN" altLang="en-US" sz="2800" dirty="0">
              <a:solidFill>
                <a:srgbClr val="00206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eaLnBrk="1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结论：若使用单级放大器，不能使用</a:t>
            </a:r>
            <a:r>
              <a:rPr lang="en-US" altLang="zh-CN" sz="2800" dirty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LM358</a:t>
            </a:r>
            <a:r>
              <a:rPr lang="zh-CN" altLang="en-US" sz="2800" dirty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，可以使用</a:t>
            </a:r>
            <a:r>
              <a:rPr lang="en-US" altLang="zh-CN" sz="2800" dirty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NE5532</a:t>
            </a:r>
            <a:r>
              <a:rPr lang="zh-CN" altLang="en-US" sz="2800" dirty="0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zh-CN" altLang="en-US" sz="2800" dirty="0">
              <a:solidFill>
                <a:srgbClr val="00206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Rectangle 2"/>
          <p:cNvSpPr>
            <a:spLocks noGrp="1"/>
          </p:cNvSpPr>
          <p:nvPr>
            <p:ph type="title"/>
          </p:nvPr>
        </p:nvSpPr>
        <p:spPr>
          <a:xfrm>
            <a:off x="457200" y="544513"/>
            <a:ext cx="8229600" cy="715962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前置放大器电路</a:t>
            </a:r>
            <a:endParaRPr lang="zh-CN" altLang="en-US" sz="4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43" name="Rectangle 3"/>
          <p:cNvSpPr>
            <a:spLocks noGrp="1"/>
          </p:cNvSpPr>
          <p:nvPr>
            <p:ph idx="1"/>
          </p:nvPr>
        </p:nvSpPr>
        <p:spPr>
          <a:xfrm>
            <a:off x="457200" y="1515110"/>
            <a:ext cx="8229600" cy="4525963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sz="2400" dirty="0"/>
              <a:t>两级放大电路的方案。</a:t>
            </a:r>
            <a:endParaRPr lang="zh-CN" altLang="en-US" dirty="0"/>
          </a:p>
          <a:p>
            <a:pPr eaLnBrk="1" hangingPunct="1"/>
            <a:endParaRPr lang="en-US" altLang="zh-CN" dirty="0"/>
          </a:p>
        </p:txBody>
      </p:sp>
      <p:pic>
        <p:nvPicPr>
          <p:cNvPr id="1024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287588"/>
            <a:ext cx="7162800" cy="35067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OC_GUID" val="{a87a5200-d9ec-414e-81ae-288e5f3e41b7}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2146</Words>
  <Application>WPS 演示</Application>
  <PresentationFormat>全屏显示(4:3)</PresentationFormat>
  <Paragraphs>168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20</vt:i4>
      </vt:variant>
      <vt:variant>
        <vt:lpstr>幻灯片标题</vt:lpstr>
      </vt:variant>
      <vt:variant>
        <vt:i4>25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楷体</vt:lpstr>
      <vt:lpstr>Times New Roman</vt:lpstr>
      <vt:lpstr>Calibri</vt:lpstr>
      <vt:lpstr>Arial Unicode MS</vt:lpstr>
      <vt:lpstr>默认设计模板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Equation.3</vt:lpstr>
      <vt:lpstr>Paint.Picture</vt:lpstr>
      <vt:lpstr>Paint.Picture</vt:lpstr>
      <vt:lpstr>Paint.Picture</vt:lpstr>
      <vt:lpstr>Paint.Picture</vt:lpstr>
      <vt:lpstr>Equation.3</vt:lpstr>
      <vt:lpstr>Equation.3</vt:lpstr>
      <vt:lpstr>Equation.3</vt:lpstr>
      <vt:lpstr>Paint.Picture</vt:lpstr>
      <vt:lpstr>Paint.Picture</vt:lpstr>
      <vt:lpstr>Paint.Picture</vt:lpstr>
      <vt:lpstr>Paint.Picture</vt:lpstr>
      <vt:lpstr>实用音频放大器 </vt:lpstr>
      <vt:lpstr>设计任务</vt:lpstr>
      <vt:lpstr>题目分析</vt:lpstr>
      <vt:lpstr>题目分析</vt:lpstr>
      <vt:lpstr>题目分析</vt:lpstr>
      <vt:lpstr>题目分析</vt:lpstr>
      <vt:lpstr>前置放大器电路</vt:lpstr>
      <vt:lpstr>运放的增益带宽积</vt:lpstr>
      <vt:lpstr>前置放大器电路</vt:lpstr>
      <vt:lpstr>前置放大器电路</vt:lpstr>
      <vt:lpstr>功率放大电路</vt:lpstr>
      <vt:lpstr>推荐电路</vt:lpstr>
      <vt:lpstr>PowerPoint 演示文稿</vt:lpstr>
      <vt:lpstr>PowerPoint 演示文稿</vt:lpstr>
      <vt:lpstr>音调控制电路</vt:lpstr>
      <vt:lpstr>音调控制电路</vt:lpstr>
      <vt:lpstr>音调控制电路</vt:lpstr>
      <vt:lpstr>数字音量控制电路 </vt:lpstr>
      <vt:lpstr>数字音量控制电路</vt:lpstr>
      <vt:lpstr>PowerPoint 演示文稿</vt:lpstr>
      <vt:lpstr>数字音量控制</vt:lpstr>
      <vt:lpstr>四路音源选择与指示电路 </vt:lpstr>
      <vt:lpstr>四路音源选择电路</vt:lpstr>
      <vt:lpstr>音量等级显示电路</vt:lpstr>
      <vt:lpstr>电源电路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Guan</cp:lastModifiedBy>
  <cp:revision>81</cp:revision>
  <dcterms:created xsi:type="dcterms:W3CDTF">2019-03-12T01:32:00Z</dcterms:created>
  <dcterms:modified xsi:type="dcterms:W3CDTF">2019-03-30T03:04:38Z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2052-11.1.0.8527</vt:lpwstr>
  </property>
</Properties>
</file>